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6"/>
  </p:notesMasterIdLst>
  <p:sldIdLst>
    <p:sldId id="256" r:id="rId2"/>
    <p:sldId id="2465" r:id="rId3"/>
    <p:sldId id="2466" r:id="rId4"/>
    <p:sldId id="2467" r:id="rId5"/>
    <p:sldId id="2484" r:id="rId6"/>
    <p:sldId id="2485" r:id="rId7"/>
    <p:sldId id="2487" r:id="rId8"/>
    <p:sldId id="2486" r:id="rId9"/>
    <p:sldId id="2468" r:id="rId10"/>
    <p:sldId id="2488" r:id="rId11"/>
    <p:sldId id="2474" r:id="rId12"/>
    <p:sldId id="2489" r:id="rId13"/>
    <p:sldId id="2475" r:id="rId14"/>
    <p:sldId id="2476" r:id="rId15"/>
    <p:sldId id="2479" r:id="rId16"/>
    <p:sldId id="2480" r:id="rId17"/>
    <p:sldId id="2481" r:id="rId18"/>
    <p:sldId id="2483" r:id="rId19"/>
    <p:sldId id="2482" r:id="rId20"/>
    <p:sldId id="2469" r:id="rId21"/>
    <p:sldId id="2471" r:id="rId22"/>
    <p:sldId id="2472" r:id="rId23"/>
    <p:sldId id="2477" r:id="rId24"/>
    <p:sldId id="247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F52"/>
    <a:srgbClr val="01023B"/>
    <a:srgbClr val="EA9A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8966" autoAdjust="0"/>
  </p:normalViewPr>
  <p:slideViewPr>
    <p:cSldViewPr snapToGrid="0">
      <p:cViewPr varScale="1">
        <p:scale>
          <a:sx n="90" d="100"/>
          <a:sy n="90" d="100"/>
        </p:scale>
        <p:origin x="133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2.jp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Digitalni</a:t>
            </a:r>
            <a:r>
              <a:rPr lang="en-US" dirty="0"/>
              <a:t> ledger ne mora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vezan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za </a:t>
            </a:r>
            <a:r>
              <a:rPr lang="en-US" dirty="0" err="1"/>
              <a:t>nov</a:t>
            </a:r>
            <a:r>
              <a:rPr lang="sr-Latn-RS" dirty="0"/>
              <a:t>čane transakcije, u njemu se teoretski može pratiti bilo šta (na primer, broj glasova na političkim izborima, ili kretanje neke robe iz Kine do nas ako smo naručili nešto preko interneta)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Čak i neka slika ili video zapis, u suštini apsolutno sve što može da se pretvori u neku tekstualnu ili binarnu reprezantaciju.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0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Glavno pitanje sada je zašto bi kriptovalute imale bilo kakvu vrednost onda, ako je ovo sve što one predstavljaju?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Šta mene sprečava da ubacim na primer milion novih novčića u sistem u okviru jedne transakcije i ko uopšte proverava da li ja imam dovoljno novčića kod sebe?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92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 je 5 u mojoj implementaciji, a 210,000 kod Bitcoin-a.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46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497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Glavno pitanje sada je zašto bi kriptovalute imale bilo kakvu vrednost onda, ako je ovo sve što one predstavljaju?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Šta mene sprečava da ubacim na primer milion novih novčića u sistem u okviru jedne transakcije i ko uopšte proverava da li ja imam dovoljno novčića kod sebe?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187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Napraviću paralelu sa nečim što je lako za zamisliti iz stvarnog života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406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68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8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5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9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4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Najbolji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sr-Latn-RS" dirty="0"/>
              <a:t>čin da dobijemo ulaz funkcije jeste da generišemo sve moguće ulaze i ubacujemo ih u heš funkciju dok ne dobijemo identičan izlaz početnom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</a:t>
            </a:r>
            <a:r>
              <a:rPr lang="en-US" dirty="0"/>
              <a:t> </a:t>
            </a:r>
            <a:r>
              <a:rPr lang="sr-Latn-RS" dirty="0"/>
              <a:t>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 od ostatka pri deljenju, neke od kolega koje poznajem pišu cele diplomske radove samo na ovu temu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aplikaciji, dole su izlazi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sr-Latn-RS" dirty="0"/>
              <a:t>heš funkcija za gornji unos. Izlazi su uvek iste veličine ispisane u heksadecimalnom brojevnom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13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Sva</a:t>
            </a:r>
            <a:r>
              <a:rPr lang="sr-Latn-RS" dirty="0"/>
              <a:t>ki blok u lancu ima isti magični broj, a različit ID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87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Uglavnom</a:t>
            </a:r>
            <a:r>
              <a:rPr lang="en-US" dirty="0"/>
              <a:t> se </a:t>
            </a:r>
            <a:r>
              <a:rPr lang="en-US" dirty="0" err="1"/>
              <a:t>uzimaju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nule</a:t>
            </a:r>
            <a:r>
              <a:rPr lang="en-US" dirty="0"/>
              <a:t> za </a:t>
            </a:r>
            <a:r>
              <a:rPr lang="en-US" dirty="0" err="1"/>
              <a:t>prev</a:t>
            </a:r>
            <a:r>
              <a:rPr lang="en-US" dirty="0"/>
              <a:t> hash genesis </a:t>
            </a:r>
            <a:r>
              <a:rPr lang="en-US" dirty="0" err="1"/>
              <a:t>bloka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Bitno</a:t>
            </a:r>
            <a:r>
              <a:rPr lang="en-US" dirty="0"/>
              <a:t> je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bloka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vremenski</a:t>
            </a:r>
            <a:r>
              <a:rPr lang="en-US" dirty="0"/>
              <a:t> </a:t>
            </a:r>
            <a:r>
              <a:rPr lang="sr-Latn-RS" dirty="0"/>
              <a:t>žig rastuće vrednosti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800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Sada imamo bazične provere unutar lanca, i potreban je trud da se podaci izmene.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Magični broj mora da se podudara sa svim drugim blokovima, ID mora da bude za jedan veći u narednom bloku i hash vrednosti moraju da se podudaraju.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Sve je to lepo, ali šta mi to možemo da čuvamo unutar ovih blokova?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86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16.5.2023.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569865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 vrednost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endParaRPr lang="sr-Latn-RS" sz="2000" dirty="0"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62257" y="1386075"/>
            <a:ext cx="55175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Kriptografske heš funkcije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(CHF)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59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BLOK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11334081" cy="2451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Blok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sastoji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od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proizvoljnog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sadr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žaja (deo ledgera) i dodatnih polja koja opisuju i obezbeđuju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(Number)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Bitcoinov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Magic Number je </a:t>
            </a:r>
            <a:r>
              <a:rPr lang="en-US" sz="2000" dirty="0"/>
              <a:t>0xD9B4BEF9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. </a:t>
            </a:r>
            <a:r>
              <a:rPr lang="en-US" sz="2000" dirty="0"/>
              <a:t>3652501241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decimalnom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obliku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Block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(ID)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unutar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(redni broj bloka)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Češće se koriste vremenski žigovi (timestampovi), ali je funkcionalnost identična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Hash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SHA256(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Magic+Block+Data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63217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6203797" y="760312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KREIRANJE LANCA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6203797" y="1557983"/>
            <a:ext cx="566257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Blokovi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podataka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ulan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čavaju jedan za drugim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kriptografskih heš funkcija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vrednost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izlazu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jednog bloka je jedan od ulaznih podataka sledećeg 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hash)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Prvi blok (genesis blok) može da ima proizvoljnu heš vrednost prethodnog bloka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Većina lanaca takođe ima i:</a:t>
            </a:r>
          </a:p>
          <a:p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Magični broj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jedinstveni broj koji identifikuje lanac</a:t>
            </a:r>
          </a:p>
          <a:p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Broj bloka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blokovi su numerisani od 1 do N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/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ILI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Vremenski žig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blokovi su označeni tačnim vremenom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kada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dodati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lanac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E4040AF-80E3-343C-EFF4-19BF7A8B96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1" t="-7891" r="906" b="-5922"/>
          <a:stretch/>
        </p:blipFill>
        <p:spPr>
          <a:xfrm>
            <a:off x="19048" y="19900"/>
            <a:ext cx="5969157" cy="6817391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t="100000" r="100000"/>
              </a:path>
              <a:tileRect l="-100000" b="-100000"/>
            </a:gra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C2150E-7844-277E-7DBB-7BFB63FB8F9A}"/>
              </a:ext>
            </a:extLst>
          </p:cNvPr>
          <p:cNvSpPr/>
          <p:nvPr/>
        </p:nvSpPr>
        <p:spPr>
          <a:xfrm>
            <a:off x="4159405" y="936702"/>
            <a:ext cx="1572322" cy="1048215"/>
          </a:xfrm>
          <a:prstGeom prst="rect">
            <a:avLst/>
          </a:prstGeom>
          <a:solidFill>
            <a:srgbClr val="EA9A5C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9EA1C0-C414-1EF2-DD94-F646C14BF630}"/>
              </a:ext>
            </a:extLst>
          </p:cNvPr>
          <p:cNvSpPr/>
          <p:nvPr/>
        </p:nvSpPr>
        <p:spPr>
          <a:xfrm>
            <a:off x="4159405" y="5163014"/>
            <a:ext cx="1572322" cy="524107"/>
          </a:xfrm>
          <a:prstGeom prst="rect">
            <a:avLst/>
          </a:prstGeom>
          <a:solidFill>
            <a:srgbClr val="EA9A5C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65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407165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SADRŽAJ BLOKA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5" y="1619631"/>
            <a:ext cx="5698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blok</a:t>
            </a:r>
            <a:r>
              <a:rPr lang="en-US" sz="2000" dirty="0">
                <a:latin typeface="Calibri" panose="020F0502020204030204"/>
              </a:rPr>
              <a:t>ova </a:t>
            </a:r>
            <a:r>
              <a:rPr lang="en-US" sz="2000" dirty="0" err="1">
                <a:latin typeface="Calibri" panose="020F0502020204030204"/>
              </a:rPr>
              <a:t>mogu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biti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bilo kak</a:t>
            </a:r>
            <a:r>
              <a:rPr lang="en-US" sz="2000" dirty="0">
                <a:latin typeface="Calibri" panose="020F0502020204030204"/>
              </a:rPr>
              <a:t>vi</a:t>
            </a:r>
            <a:r>
              <a:rPr lang="sr-Latn-RS" sz="2000" dirty="0">
                <a:latin typeface="Calibri" panose="020F0502020204030204"/>
              </a:rPr>
              <a:t> poda</a:t>
            </a:r>
            <a:r>
              <a:rPr lang="en-US" sz="2000" dirty="0">
                <a:latin typeface="Calibri" panose="020F0502020204030204"/>
              </a:rPr>
              <a:t>ci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Najčešći primer je digitalni javni ledger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svakog bloka u tom slučaju predstavlja deo digitalnog javnog ledgera, dok su svi drugi mehanizmi tu da bi obezbedili njegovu validnost i verodostojnost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EF12BF27-7726-50D3-6FA9-694DBB30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2978" y="4162433"/>
            <a:ext cx="11326044" cy="2261883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72890" y="1599148"/>
            <a:ext cx="5517510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Ledger je spisak transakcija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Za transakciju su nam potrebni: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pošiljaoca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primaoca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Broj koji predstavlja svotu transakcije, tj. količinu novčića kriptovalute koja se prosleđuje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51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1517508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7" y="1881943"/>
            <a:ext cx="5111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Uvodi se posebna transakcija unutar svakog bloka zvana coinbase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Njen cilj jeste uvođenje novih novčića u s</a:t>
            </a:r>
            <a:r>
              <a:rPr lang="en-US" sz="2000" dirty="0" err="1">
                <a:latin typeface="Calibri" panose="020F0502020204030204"/>
              </a:rPr>
              <a:t>istem</a:t>
            </a:r>
            <a:r>
              <a:rPr lang="en-US" sz="2000" dirty="0">
                <a:latin typeface="Calibri" panose="020F0502020204030204"/>
              </a:rPr>
              <a:t> (genesis </a:t>
            </a:r>
            <a:r>
              <a:rPr lang="en-US" sz="2000" dirty="0" err="1">
                <a:latin typeface="Calibri" panose="020F0502020204030204"/>
              </a:rPr>
              <a:t>blok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ima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samo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ovu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transakciju</a:t>
            </a:r>
            <a:r>
              <a:rPr lang="en-US" sz="2000" dirty="0">
                <a:latin typeface="Calibri" panose="020F0502020204030204"/>
              </a:rPr>
              <a:t>)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Ona nema pošiljaoca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132003" y="1881943"/>
            <a:ext cx="55175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Smanjuje se </a:t>
            </a:r>
            <a:r>
              <a:rPr lang="en-US" sz="2000" dirty="0" err="1">
                <a:latin typeface="Calibri" panose="020F0502020204030204"/>
              </a:rPr>
              <a:t>duplo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na svakih N blokova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Možemo izračunati ukupnu količinu novca koja će na kraju biti u sistemu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Videćemo kasnije kako se određuje ko je primalac te transakcije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432978" y="1329699"/>
            <a:ext cx="783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Matematički ćemo ograničiti količinu novca unutar sistema!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/>
              <p:nvPr/>
            </p:nvSpPr>
            <p:spPr>
              <a:xfrm>
                <a:off x="4219396" y="4085770"/>
                <a:ext cx="3753207" cy="2431371"/>
              </a:xfrm>
              <a:prstGeom prst="rect">
                <a:avLst/>
              </a:prstGeom>
              <a:noFill/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20£+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…)=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nary>
                        <m:naryPr>
                          <m:chr m:val="∑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200£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9396" y="4085770"/>
                <a:ext cx="3753207" cy="2431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2344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PRAĆENJE 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490008"/>
            <a:ext cx="511118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Veliki problem je praćenje transakcije, jer nije isplativo za svaku transakciju vraćati se unazad kroz čitav lanac radi provere da li korisnik ima dovoljno novčića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Očigledno je potreban dodatni mehanizam koji će proveravati da li korisnici uopšte mogu da pošalju transakciju bez da </a:t>
            </a:r>
            <a:r>
              <a:rPr lang="en-US" sz="2000" dirty="0">
                <a:latin typeface="Calibri" panose="020F0502020204030204"/>
              </a:rPr>
              <a:t>“</a:t>
            </a:r>
            <a:r>
              <a:rPr lang="sr-Latn-RS" sz="2000" dirty="0">
                <a:latin typeface="Calibri" panose="020F0502020204030204"/>
              </a:rPr>
              <a:t>odu u minus</a:t>
            </a:r>
            <a:r>
              <a:rPr lang="en-US" sz="2000" dirty="0">
                <a:latin typeface="Calibri" panose="020F0502020204030204"/>
              </a:rPr>
              <a:t>”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Uvode se dodatna polja unutar svake od 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(U nekim stvarnim sistemima i cele dodatne strukture podataka pored blockchaina)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095999" y="1490008"/>
            <a:ext cx="5517510" cy="204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Uvodi se referenca na blokove unazad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+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Svaka transakcija se deli na dve:</a:t>
            </a:r>
          </a:p>
          <a:p>
            <a:pPr marL="457200" indent="-457200">
              <a:spcAft>
                <a:spcPts val="200"/>
              </a:spcAft>
              <a:buAutoNum type="arabicParenR"/>
            </a:pPr>
            <a:r>
              <a:rPr lang="sr-Latn-RS" sz="2000" dirty="0">
                <a:latin typeface="Calibri" panose="020F0502020204030204"/>
              </a:rPr>
              <a:t>Stvarna – ista kao i do sada</a:t>
            </a:r>
          </a:p>
          <a:p>
            <a:pPr marL="457200" indent="-457200">
              <a:spcAft>
                <a:spcPts val="200"/>
              </a:spcAft>
              <a:buAutoNum type="arabicParenR"/>
            </a:pPr>
            <a:r>
              <a:rPr lang="sr-Latn-RS" sz="2000" dirty="0">
                <a:latin typeface="Calibri" panose="020F0502020204030204"/>
              </a:rPr>
              <a:t>Lažna – povrat nepotrošenih novčića samome sebi</a:t>
            </a:r>
          </a:p>
        </p:txBody>
      </p:sp>
    </p:spTree>
    <p:extLst>
      <p:ext uri="{BB962C8B-B14F-4D97-AF65-F5344CB8AC3E}">
        <p14:creationId xmlns:p14="http://schemas.microsoft.com/office/powerpoint/2010/main" val="9138225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3869554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UVOD U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ARHITEKTURA SISTEMA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BLOCKCHAIN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TEORIJA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PREDNOSTI I MANE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1" r="20251"/>
          <a:stretch/>
        </p:blipFill>
        <p:spPr>
          <a:xfrm>
            <a:off x="6762395" y="19050"/>
            <a:ext cx="5411747" cy="681990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6095706" cy="4657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Zamislimo da prijatelji svaki dan idu zajedno u grad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Komplikovano im je da se svaki put raskusuravaju međusobno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Zato odluče da zapisuju ko kome koliko duguje, i da tek na kraju svakog meseca vrate jedni drugima novac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Primer:</a:t>
            </a: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Luki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20£</a:t>
            </a:r>
          </a:p>
          <a:p>
            <a:pPr>
              <a:spcAft>
                <a:spcPts val="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Andreju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30£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10£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---------------------------------------</a:t>
            </a: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daje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20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</a:p>
        </p:txBody>
      </p:sp>
    </p:spTree>
    <p:extLst>
      <p:ext uri="{BB962C8B-B14F-4D97-AF65-F5344CB8AC3E}">
        <p14:creationId xmlns:p14="http://schemas.microsoft.com/office/powerpoint/2010/main" val="1743718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18633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umesto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svesku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zapisuju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nekom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koji je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87864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803437"/>
            <a:ext cx="6095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Bezbedniji od stvarnih potpisa zahvaljujući matematici i kriptografiji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Svaki entitet koji želi da ima svoj digitalni potpis poseduje privatni i javni ključ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Javni ključ se generiše na osnovu privatnog, tako da nije moguće dobiti unazad privatni na osnovu javnog ključa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Ideja slična heširanju, ali se ne koriste heš funkcije već prosti brojevi i teorija brojeva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često se koristi na internetu za komunikaciju između servera i klijenta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Zakonski dozvoljeni algoritmi: RSA, DSA, </a:t>
            </a:r>
            <a:r>
              <a:rPr lang="sr-Latn-RS" sz="2000" dirty="0">
                <a:solidFill>
                  <a:srgbClr val="EA9A5C"/>
                </a:solidFill>
                <a:latin typeface="Calibri" panose="020F0502020204030204"/>
              </a:rPr>
              <a:t>ECDSA</a:t>
            </a: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45" r="29045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749F5-B05F-80DD-6783-2D1E0FAFFE71}"/>
              </a:ext>
            </a:extLst>
          </p:cNvPr>
          <p:cNvSpPr txBox="1"/>
          <p:nvPr/>
        </p:nvSpPr>
        <p:spPr>
          <a:xfrm>
            <a:off x="28490" y="1297168"/>
            <a:ext cx="7130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Luka će potpisati svaku svoju transakciju!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" b="2407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Ukoliko primalac poseduje javni ključ pošiljaoca i enkriptovanu poruku on može zagarantovano potvrditi da je: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Poruka validna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2) Poslata od strane originalnog pošiljaoca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Takođe je moguće sprečiti bilo koga osim primaoca da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pročita poslatu poruku tako što će se ona dodatno enkriptovati primaočevim javnim ključem, ali to ovde nije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potrebno jer želimo da bilo ko može da proveri da je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transakcija u bloku validna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8014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" b="2407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Alisa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šalje Bobu poruku </a:t>
            </a:r>
            <a:r>
              <a:rPr lang="en-US" sz="2000" i="1" dirty="0">
                <a:solidFill>
                  <a:sysClr val="windowText" lastClr="000000"/>
                </a:solidFill>
                <a:latin typeface="Calibri" panose="020F0502020204030204"/>
              </a:rPr>
              <a:t>MSG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Dogovore se pre slanja oko parametara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i="1" dirty="0">
                <a:solidFill>
                  <a:sysClr val="windowText" lastClr="000000"/>
                </a:solidFill>
                <a:latin typeface="Calibri" panose="020F0502020204030204"/>
              </a:rPr>
              <a:t>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jednačina krive i polje nad kojim je definisana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i="1" dirty="0">
                <a:solidFill>
                  <a:sysClr val="windowText" lastClr="000000"/>
                </a:solidFill>
                <a:latin typeface="Calibri" panose="020F0502020204030204"/>
              </a:rPr>
              <a:t>G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/>
              <a:t>baznu</a:t>
            </a:r>
            <a:r>
              <a:rPr lang="en-US" sz="2000" dirty="0"/>
              <a:t> </a:t>
            </a:r>
            <a:r>
              <a:rPr lang="en-US" sz="2000" dirty="0" err="1"/>
              <a:t>tačku</a:t>
            </a:r>
            <a:r>
              <a:rPr lang="en-US" sz="2000" dirty="0"/>
              <a:t> </a:t>
            </a:r>
            <a:r>
              <a:rPr lang="en-US" sz="2000" dirty="0" err="1"/>
              <a:t>krive</a:t>
            </a:r>
            <a:r>
              <a:rPr lang="en-US" sz="2000" dirty="0"/>
              <a:t> </a:t>
            </a:r>
            <a:r>
              <a:rPr lang="sr-Latn-RS" sz="2000" i="1" dirty="0"/>
              <a:t>C</a:t>
            </a:r>
            <a:r>
              <a:rPr lang="sr-Latn-RS" sz="2000" dirty="0"/>
              <a:t> </a:t>
            </a:r>
            <a:r>
              <a:rPr lang="en-US" sz="2000" dirty="0"/>
              <a:t>u </a:t>
            </a:r>
            <a:r>
              <a:rPr lang="en-US" sz="2000" dirty="0" err="1"/>
              <a:t>okviru</a:t>
            </a:r>
            <a:r>
              <a:rPr lang="en-US" sz="2000" dirty="0"/>
              <a:t> </a:t>
            </a:r>
            <a:r>
              <a:rPr lang="en-US" sz="2000" dirty="0" err="1"/>
              <a:t>grupe</a:t>
            </a:r>
            <a:r>
              <a:rPr lang="en-US" sz="2000" dirty="0"/>
              <a:t> </a:t>
            </a:r>
            <a:r>
              <a:rPr lang="en-US" sz="2000" dirty="0" err="1"/>
              <a:t>reda</a:t>
            </a:r>
            <a:r>
              <a:rPr lang="en-US" sz="2000" dirty="0"/>
              <a:t> </a:t>
            </a:r>
            <a:r>
              <a:rPr lang="en-US" sz="2000" dirty="0" err="1"/>
              <a:t>nekog</a:t>
            </a:r>
            <a:br>
              <a:rPr lang="en-US" sz="2000" dirty="0"/>
            </a:br>
            <a:r>
              <a:rPr lang="en-US" sz="2000" dirty="0" err="1"/>
              <a:t>prostog</a:t>
            </a:r>
            <a:r>
              <a:rPr lang="en-US" sz="2000" dirty="0"/>
              <a:t> </a:t>
            </a:r>
            <a:r>
              <a:rPr lang="en-US" sz="2000" dirty="0" err="1"/>
              <a:t>broj</a:t>
            </a:r>
            <a:r>
              <a:rPr lang="sr-Latn-RS" sz="2000" dirty="0"/>
              <a:t>a</a:t>
            </a:r>
            <a:br>
              <a:rPr lang="en-US" sz="2000" dirty="0"/>
            </a:br>
            <a:r>
              <a:rPr lang="en-US" sz="2000" i="1" dirty="0"/>
              <a:t>n</a:t>
            </a:r>
            <a:r>
              <a:rPr lang="en-US" sz="2000" dirty="0"/>
              <a:t> = </a:t>
            </a:r>
            <a:r>
              <a:rPr lang="en-US" sz="2000" dirty="0" err="1"/>
              <a:t>multiplikativni</a:t>
            </a:r>
            <a:r>
              <a:rPr lang="en-US" sz="2000" dirty="0"/>
              <a:t> red </a:t>
            </a:r>
            <a:r>
              <a:rPr lang="sr-Latn-RS" sz="2000" dirty="0"/>
              <a:t>tačke </a:t>
            </a:r>
            <a:r>
              <a:rPr lang="sr-Latn-RS" sz="2000" i="1" dirty="0"/>
              <a:t>G</a:t>
            </a:r>
            <a:r>
              <a:rPr lang="sr-Latn-RS" sz="2000" dirty="0"/>
              <a:t> koje mora biti prost broj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79083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UVOD 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606698"/>
            <a:ext cx="576159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Blockchain se s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astoji od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nepromenljivih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UVOD U 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  <a:ln>
            <a:noFill/>
          </a:ln>
        </p:spPr>
        <p:txBody>
          <a:bodyPr>
            <a:normAutofit/>
          </a:bodyPr>
          <a:lstStyle/>
          <a:p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</a:rPr>
              <a:t>ARHITEKTURA</a:t>
            </a:r>
            <a:r>
              <a:rPr lang="sr-Latn-RS" sz="4800" dirty="0">
                <a:solidFill>
                  <a:srgbClr val="FFFFFF"/>
                </a:solidFill>
              </a:rPr>
              <a:t> SISTEMA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8EDFAC-52DC-A77F-15E5-D29D86E21AB6}"/>
              </a:ext>
            </a:extLst>
          </p:cNvPr>
          <p:cNvSpPr txBox="1"/>
          <p:nvPr/>
        </p:nvSpPr>
        <p:spPr>
          <a:xfrm>
            <a:off x="542486" y="1606698"/>
            <a:ext cx="5761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kojoj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pristupa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browsera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2129916"/>
            <a:ext cx="3750736" cy="1590179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HTML</a:t>
            </a:r>
          </a:p>
          <a:p>
            <a:pPr>
              <a:spcAft>
                <a:spcPts val="4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Opisuje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strukturu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web stranice i ubacuje ostale tehnologije u nju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Platformski nezavisan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2129916"/>
            <a:ext cx="3750736" cy="1897955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CSS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Opisuje prezentaciju web stranice nezavisno od njene strukture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Zbog česte pojave standardizovan među web browserima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7" y="2129916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JavaScript</a:t>
            </a:r>
            <a:endParaRPr lang="sr-Latn-RS" sz="2400" b="1" dirty="0">
              <a:solidFill>
                <a:srgbClr val="01023B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Jednonitni, interpretirani, dinamički tipizirani jezik sa koji podržava OO, imperativno i deklarativno programiranje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Veoma često korišćen kao skripting jezik za web stranice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4102269"/>
            <a:ext cx="3750736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&lt;html&gt;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&lt;h1&gt;This is a heading&lt;/h1&gt;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&lt;p&gt;This is a paragraph.&lt;/p&gt;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&lt;/body&gt;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&lt;/html&gt;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430564"/>
            <a:ext cx="1952522" cy="16825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h1,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p {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text-align: center;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color: red;</a:t>
            </a:r>
            <a:endParaRPr lang="en-U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A53F52"/>
                </a:solidFill>
                <a:latin typeface="Calibri" panose="020F0502020204030204"/>
              </a:rPr>
              <a:t>  display: block;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956805-152F-5365-B7EB-0B4901CA7677}"/>
              </a:ext>
            </a:extLst>
          </p:cNvPr>
          <p:cNvSpPr txBox="1"/>
          <p:nvPr/>
        </p:nvSpPr>
        <p:spPr>
          <a:xfrm>
            <a:off x="8192217" y="4758859"/>
            <a:ext cx="37507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txt1 = "</a:t>
            </a:r>
            <a:r>
              <a:rPr lang="en-US" sz="1800" dirty="0">
                <a:solidFill>
                  <a:srgbClr val="01023B"/>
                </a:solidFill>
              </a:rPr>
              <a:t>This is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txt2 = "</a:t>
            </a:r>
            <a:r>
              <a:rPr lang="en-US" sz="1800" dirty="0">
                <a:solidFill>
                  <a:srgbClr val="01023B"/>
                </a:solidFill>
              </a:rPr>
              <a:t>a JS paragraph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document.getElement</a:t>
            </a:r>
            <a:r>
              <a:rPr lang="en-US" sz="1800" b="0" i="0" dirty="0" err="1">
                <a:solidFill>
                  <a:srgbClr val="01023B"/>
                </a:solidFill>
                <a:effectLst/>
              </a:rPr>
              <a:t>TagName</a:t>
            </a:r>
            <a:r>
              <a:rPr lang="en-US" sz="1800" b="0" i="0" dirty="0">
                <a:solidFill>
                  <a:srgbClr val="01023B"/>
                </a:solidFill>
                <a:effectLst/>
              </a:rPr>
              <a:t> </a:t>
            </a:r>
            <a:r>
              <a:rPr lang="sr-Latn-RS" sz="1800" dirty="0">
                <a:solidFill>
                  <a:srgbClr val="01023B"/>
                </a:solidFill>
              </a:rPr>
              <a:t>("</a:t>
            </a:r>
            <a:r>
              <a:rPr lang="en-US" sz="1800" dirty="0">
                <a:solidFill>
                  <a:srgbClr val="01023B"/>
                </a:solidFill>
              </a:rPr>
              <a:t>p</a:t>
            </a:r>
            <a:r>
              <a:rPr lang="sr-Latn-RS" sz="1800" dirty="0">
                <a:solidFill>
                  <a:srgbClr val="01023B"/>
                </a:solidFill>
              </a:rPr>
              <a:t>")</a:t>
            </a:r>
            <a:endParaRPr lang="en-US" sz="1800" dirty="0">
              <a:solidFill>
                <a:srgbClr val="01023B"/>
              </a:solidFill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.innerHTML = txt1 + txt2;</a:t>
            </a:r>
          </a:p>
        </p:txBody>
      </p:sp>
    </p:spTree>
    <p:extLst>
      <p:ext uri="{BB962C8B-B14F-4D97-AF65-F5344CB8AC3E}">
        <p14:creationId xmlns:p14="http://schemas.microsoft.com/office/powerpoint/2010/main" val="951572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1606698"/>
            <a:ext cx="3750736" cy="2000548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Pug (Jade)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Node-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generator HTML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šablona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Lakša sintaksa, bitni razmaci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Parent-child arhitektura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liste, tok kontrole,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1606698"/>
            <a:ext cx="3750736" cy="2257028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Bootstrap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CSS framework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Napravljen pomoću CSS-ovog preprocesora SASS-a za Twitter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nasleđivanje, funkcije, ugnežđena pravila,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6" y="1606698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N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ode</a:t>
            </a: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.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js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Runtime environment koji dozvoljava JS-u da se izvršava izvan web browsera (npr. u CL ili na back-endu)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Event-driven arhitektura koja koristi callback-ove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3727678"/>
            <a:ext cx="3750736" cy="26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user = {description: 'foo bar'}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= false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user.description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h2.green Description </a:t>
            </a:r>
            <a:endParaRPr lang="sr-Latn-R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 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h2.blue Description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h2.red Description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086754"/>
            <a:ext cx="3766524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container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&lt;h2&gt;Alerts&lt;/h2&gt;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alert alert-success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  &lt;strong&gt;Success!&lt;/strong&gt; 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dirty="0">
                <a:solidFill>
                  <a:srgbClr val="A53F52"/>
                </a:solidFill>
                <a:latin typeface="Calibri" panose="020F0502020204030204"/>
              </a:rPr>
              <a:t>  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8D78D1-1334-B1F3-0784-90CD3913DA1C}"/>
              </a:ext>
            </a:extLst>
          </p:cNvPr>
          <p:cNvSpPr txBox="1"/>
          <p:nvPr/>
        </p:nvSpPr>
        <p:spPr>
          <a:xfrm>
            <a:off x="8192216" y="4199525"/>
            <a:ext cx="3750736" cy="1231106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jQuery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JS biblioteka za lako upravljanje HTML-om i CSS-om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2CAE1-9795-D3AD-28E0-22E3C4E3F877}"/>
              </a:ext>
            </a:extLst>
          </p:cNvPr>
          <p:cNvSpPr txBox="1"/>
          <p:nvPr/>
        </p:nvSpPr>
        <p:spPr>
          <a:xfrm>
            <a:off x="8176429" y="5588008"/>
            <a:ext cx="3750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1023B"/>
                </a:solidFill>
              </a:rPr>
              <a:t>$("#p1").hover(function(){</a:t>
            </a:r>
          </a:p>
          <a:p>
            <a:r>
              <a:rPr lang="en-US" dirty="0">
                <a:solidFill>
                  <a:srgbClr val="01023B"/>
                </a:solidFill>
              </a:rPr>
              <a:t>    alert("You entered p1!");</a:t>
            </a:r>
          </a:p>
          <a:p>
            <a:r>
              <a:rPr lang="en-US" dirty="0">
                <a:solidFill>
                  <a:srgbClr val="01023B"/>
                </a:solidFill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411670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2F1A1280-6900-3294-ABB1-5A8DE4B41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037" y="0"/>
            <a:ext cx="9649926" cy="6819900"/>
          </a:xfrm>
          <a:prstGeom prst="rect">
            <a:avLst/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121643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1657</TotalTime>
  <Words>1850</Words>
  <Application>Microsoft Office PowerPoint</Application>
  <PresentationFormat>Widescreen</PresentationFormat>
  <Paragraphs>209</Paragraphs>
  <Slides>24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Office Theme</vt:lpstr>
      <vt:lpstr>SISTEM ZA VIZUELNU REPREZENTACIJU BLOCKCHAIN TEHNOLOGIJE</vt:lpstr>
      <vt:lpstr>PowerPoint Presentation</vt:lpstr>
      <vt:lpstr>UVOD U BLOCKCHAIN</vt:lpstr>
      <vt:lpstr>PowerPoint Presentation</vt:lpstr>
      <vt:lpstr>ARHITEKTURA SISTEMA</vt:lpstr>
      <vt:lpstr>PowerPoint Presentation</vt:lpstr>
      <vt:lpstr>PowerPoint Presentation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26</cp:revision>
  <dcterms:created xsi:type="dcterms:W3CDTF">2023-03-04T15:09:55Z</dcterms:created>
  <dcterms:modified xsi:type="dcterms:W3CDTF">2023-04-17T11:05:52Z</dcterms:modified>
</cp:coreProperties>
</file>

<file path=docProps/thumbnail.jpeg>
</file>